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648" r:id="rId5"/>
  </p:sldMasterIdLst>
  <p:notesMasterIdLst>
    <p:notesMasterId r:id="rId31"/>
  </p:notesMasterIdLst>
  <p:sldIdLst>
    <p:sldId id="272" r:id="rId6"/>
    <p:sldId id="270" r:id="rId7"/>
    <p:sldId id="257" r:id="rId8"/>
    <p:sldId id="259" r:id="rId9"/>
    <p:sldId id="266" r:id="rId10"/>
    <p:sldId id="271" r:id="rId11"/>
    <p:sldId id="261" r:id="rId12"/>
    <p:sldId id="291" r:id="rId13"/>
    <p:sldId id="262" r:id="rId14"/>
    <p:sldId id="269" r:id="rId15"/>
    <p:sldId id="299" r:id="rId16"/>
    <p:sldId id="267" r:id="rId17"/>
    <p:sldId id="264" r:id="rId18"/>
    <p:sldId id="289" r:id="rId19"/>
    <p:sldId id="297" r:id="rId20"/>
    <p:sldId id="298" r:id="rId21"/>
    <p:sldId id="293" r:id="rId22"/>
    <p:sldId id="294" r:id="rId23"/>
    <p:sldId id="265" r:id="rId24"/>
    <p:sldId id="296" r:id="rId25"/>
    <p:sldId id="292" r:id="rId26"/>
    <p:sldId id="290" r:id="rId27"/>
    <p:sldId id="260" r:id="rId28"/>
    <p:sldId id="295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rul Huq Maroof" initials="KHM" lastIdx="1" clrIdx="0">
    <p:extLst>
      <p:ext uri="{19B8F6BF-5375-455C-9EA6-DF929625EA0E}">
        <p15:presenceInfo xmlns:p15="http://schemas.microsoft.com/office/powerpoint/2012/main" userId="304964c43f0504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354D1-ECD2-4D60-B4A4-D94692FF5745}" v="916" dt="2021-09-07T10:10:22.780"/>
    <p1510:client id="{745F3233-9FC7-497F-BFB4-3C327F4ACC97}" v="11" dt="2021-09-06T17:19:23.840"/>
    <p1510:client id="{7DA1B80C-FFFA-4EE4-819C-44219E00BC58}" v="19" dt="2021-09-07T13:35:05.305"/>
    <p1510:client id="{F8E4954C-3A8C-4EF1-80AC-D90A92DC7A3C}" v="5" dt="2021-09-06T17:26:35.686"/>
    <p1510:client id="{FCCCC80A-6400-4C86-A86F-E86DD06A010C}" v="4" dt="2021-09-06T17:10:10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2" autoAdjust="0"/>
    <p:restoredTop sz="94598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9/7/2021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anchor="ctr"/>
          <a:lstStyle/>
          <a:p>
            <a:pPr algn="r"/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70218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/>
              <a:t>Place</a:t>
            </a:r>
            <a:br>
              <a:rPr lang="en-US"/>
            </a:br>
            <a:r>
              <a:rPr lang="en-US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&amp; Drop Your </a:t>
            </a:r>
            <a:br>
              <a:rPr lang="en-US"/>
            </a:br>
            <a:r>
              <a:rPr lang="en-US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5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  <p:sldLayoutId id="214748378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  <p:sldLayoutId id="214748367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>
            <a:noAutofit/>
          </a:bodyPr>
          <a:lstStyle/>
          <a:p>
            <a:r>
              <a:rPr lang="en-GB" dirty="0">
                <a:cs typeface="Times New Roman" panose="02020603050405020304" pitchFamily="18" charset="0"/>
              </a:rPr>
              <a:t>‘</a:t>
            </a:r>
            <a:r>
              <a:rPr lang="en-GB" dirty="0" err="1">
                <a:cs typeface="Times New Roman" panose="02020603050405020304" pitchFamily="18" charset="0"/>
              </a:rPr>
              <a:t>H</a:t>
            </a:r>
            <a:r>
              <a:rPr lang="en-GB" cap="none" dirty="0" err="1">
                <a:cs typeface="Times New Roman" panose="02020603050405020304" pitchFamily="18" charset="0"/>
              </a:rPr>
              <a:t>ealth</a:t>
            </a:r>
            <a:r>
              <a:rPr lang="en-GB" dirty="0" err="1">
                <a:cs typeface="Times New Roman" panose="02020603050405020304" pitchFamily="18" charset="0"/>
              </a:rPr>
              <a:t>m</a:t>
            </a:r>
            <a:r>
              <a:rPr lang="en-GB" cap="none" dirty="0" err="1">
                <a:cs typeface="Times New Roman" panose="02020603050405020304" pitchFamily="18" charset="0"/>
              </a:rPr>
              <a:t>ate</a:t>
            </a:r>
            <a:r>
              <a:rPr lang="en-GB" cap="none" dirty="0">
                <a:cs typeface="Times New Roman" panose="02020603050405020304" pitchFamily="18" charset="0"/>
              </a:rPr>
              <a:t>’: </a:t>
            </a:r>
            <a:r>
              <a:rPr lang="en-GB" dirty="0">
                <a:cs typeface="Times New Roman" panose="02020603050405020304" pitchFamily="18" charset="0"/>
              </a:rPr>
              <a:t>U</a:t>
            </a:r>
            <a:r>
              <a:rPr lang="en-GB" cap="none" dirty="0">
                <a:cs typeface="Times New Roman" panose="02020603050405020304" pitchFamily="18" charset="0"/>
              </a:rPr>
              <a:t>tilizing</a:t>
            </a:r>
            <a:r>
              <a:rPr lang="en-GB" dirty="0">
                <a:cs typeface="Times New Roman" panose="02020603050405020304" pitchFamily="18" charset="0"/>
              </a:rPr>
              <a:t> A</a:t>
            </a:r>
            <a:r>
              <a:rPr lang="en-GB" cap="none" dirty="0">
                <a:cs typeface="Times New Roman" panose="02020603050405020304" pitchFamily="18" charset="0"/>
              </a:rPr>
              <a:t>rtificial</a:t>
            </a:r>
            <a:r>
              <a:rPr lang="en-GB" dirty="0">
                <a:cs typeface="Times New Roman" panose="02020603050405020304" pitchFamily="18" charset="0"/>
              </a:rPr>
              <a:t> I</a:t>
            </a:r>
            <a:r>
              <a:rPr lang="en-GB" cap="none" dirty="0">
                <a:cs typeface="Times New Roman" panose="02020603050405020304" pitchFamily="18" charset="0"/>
              </a:rPr>
              <a:t>ntelligence</a:t>
            </a:r>
            <a:r>
              <a:rPr lang="en-GB" dirty="0">
                <a:cs typeface="Times New Roman" panose="02020603050405020304" pitchFamily="18" charset="0"/>
              </a:rPr>
              <a:t> f</a:t>
            </a:r>
            <a:r>
              <a:rPr lang="en-GB" cap="none" dirty="0">
                <a:cs typeface="Times New Roman" panose="02020603050405020304" pitchFamily="18" charset="0"/>
              </a:rPr>
              <a:t>or </a:t>
            </a:r>
            <a:r>
              <a:rPr lang="en-GB" dirty="0">
                <a:cs typeface="Times New Roman" panose="02020603050405020304" pitchFamily="18" charset="0"/>
              </a:rPr>
              <a:t>S</a:t>
            </a:r>
            <a:r>
              <a:rPr lang="en-GB" cap="none" dirty="0">
                <a:cs typeface="Times New Roman" panose="02020603050405020304" pitchFamily="18" charset="0"/>
              </a:rPr>
              <a:t>ustaining</a:t>
            </a:r>
            <a:r>
              <a:rPr lang="en-GB" dirty="0">
                <a:cs typeface="Times New Roman" panose="02020603050405020304" pitchFamily="18" charset="0"/>
              </a:rPr>
              <a:t> a F</a:t>
            </a:r>
            <a:r>
              <a:rPr lang="en-GB" cap="none" dirty="0">
                <a:cs typeface="Times New Roman" panose="02020603050405020304" pitchFamily="18" charset="0"/>
              </a:rPr>
              <a:t>ast</a:t>
            </a:r>
            <a:r>
              <a:rPr lang="en-GB" dirty="0">
                <a:cs typeface="Times New Roman" panose="02020603050405020304" pitchFamily="18" charset="0"/>
              </a:rPr>
              <a:t> </a:t>
            </a:r>
            <a:r>
              <a:rPr lang="en-GB" cap="none" dirty="0">
                <a:cs typeface="Times New Roman" panose="02020603050405020304" pitchFamily="18" charset="0"/>
              </a:rPr>
              <a:t>And</a:t>
            </a:r>
            <a:r>
              <a:rPr lang="en-GB" dirty="0">
                <a:cs typeface="Times New Roman" panose="02020603050405020304" pitchFamily="18" charset="0"/>
              </a:rPr>
              <a:t> a</a:t>
            </a:r>
            <a:r>
              <a:rPr lang="en-GB" cap="none" dirty="0">
                <a:cs typeface="Times New Roman" panose="02020603050405020304" pitchFamily="18" charset="0"/>
              </a:rPr>
              <a:t>ccurate</a:t>
            </a:r>
            <a:r>
              <a:rPr lang="en-GB" dirty="0">
                <a:cs typeface="Times New Roman" panose="02020603050405020304" pitchFamily="18" charset="0"/>
              </a:rPr>
              <a:t> H</a:t>
            </a:r>
            <a:r>
              <a:rPr lang="en-GB" cap="none" dirty="0">
                <a:cs typeface="Times New Roman" panose="02020603050405020304" pitchFamily="18" charset="0"/>
              </a:rPr>
              <a:t>ealthcare</a:t>
            </a:r>
            <a:r>
              <a:rPr lang="en-GB" dirty="0">
                <a:cs typeface="Times New Roman" panose="02020603050405020304" pitchFamily="18" charset="0"/>
              </a:rPr>
              <a:t> S</a:t>
            </a:r>
            <a:r>
              <a:rPr lang="en-GB" cap="none" dirty="0">
                <a:cs typeface="Times New Roman" panose="02020603050405020304" pitchFamily="18" charset="0"/>
              </a:rPr>
              <a:t>ystem</a:t>
            </a:r>
            <a:br>
              <a:rPr lang="en-US" dirty="0"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60" y="1773935"/>
            <a:ext cx="11265408" cy="39642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AC3E9-581B-4A33-9CD4-0F2892566117}"/>
              </a:ext>
            </a:extLst>
          </p:cNvPr>
          <p:cNvSpPr/>
          <p:nvPr/>
        </p:nvSpPr>
        <p:spPr>
          <a:xfrm>
            <a:off x="617260" y="3591339"/>
            <a:ext cx="3504166" cy="21468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Course Name: Senior Design Project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Code:CSE499B</a:t>
            </a: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Semester: Summer 2021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Section:08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Group:01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C87BD-656F-42E6-991B-B3A6735C5E5F}"/>
              </a:ext>
            </a:extLst>
          </p:cNvPr>
          <p:cNvSpPr/>
          <p:nvPr/>
        </p:nvSpPr>
        <p:spPr>
          <a:xfrm>
            <a:off x="6758609" y="3591339"/>
            <a:ext cx="5124059" cy="21468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</a:t>
            </a:r>
          </a:p>
          <a:p>
            <a:pPr algn="ctr"/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Shahnewaz Siddique</a:t>
            </a:r>
          </a:p>
          <a:p>
            <a:pPr algn="ctr"/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Assistant Professor </a:t>
            </a:r>
          </a:p>
          <a:p>
            <a:pPr algn="ctr"/>
            <a:r>
              <a:rPr lang="en-GB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Electrical &amp; Computer Engineering, North South University</a:t>
            </a:r>
            <a:endParaRPr lang="en-US"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16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252" y="759809"/>
            <a:ext cx="10993549" cy="728856"/>
          </a:xfrm>
        </p:spPr>
        <p:txBody>
          <a:bodyPr anchor="ctr" anchorCtr="0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imilar systems</a:t>
            </a:r>
            <a:endParaRPr lang="en-US" b="1" dirty="0"/>
          </a:p>
        </p:txBody>
      </p:sp>
      <p:pic>
        <p:nvPicPr>
          <p:cNvPr id="7" name="Picture Placeholder 6" descr="A doctor with his arms crossed&#10;">
            <a:extLst>
              <a:ext uri="{FF2B5EF4-FFF2-40B4-BE49-F238E27FC236}">
                <a16:creationId xmlns:a16="http://schemas.microsoft.com/office/drawing/2014/main" id="{23EFDF58-67CE-479D-9BFD-FE6D788538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759809"/>
            <a:ext cx="3816096" cy="2563197"/>
          </a:xfrm>
        </p:spPr>
      </p:pic>
      <p:pic>
        <p:nvPicPr>
          <p:cNvPr id="9" name="Picture Placeholder 8" descr="A person smiling for the camera">
            <a:extLst>
              <a:ext uri="{FF2B5EF4-FFF2-40B4-BE49-F238E27FC236}">
                <a16:creationId xmlns:a16="http://schemas.microsoft.com/office/drawing/2014/main" id="{4FD4795F-3513-4012-91EE-FA9A56FDF9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3429000"/>
            <a:ext cx="3816096" cy="2962656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AE8E2-D264-4A2F-ADB8-7F5BA69BF0F3}"/>
              </a:ext>
            </a:extLst>
          </p:cNvPr>
          <p:cNvSpPr/>
          <p:nvPr/>
        </p:nvSpPr>
        <p:spPr>
          <a:xfrm>
            <a:off x="675861" y="1488665"/>
            <a:ext cx="7248939" cy="4935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PathAI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developing an AI based health cancer diagnosis technology.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Harvard University's teaching hospital, Beth Israel Deaconess Medical Center is using artificial intelligence to diagnose potentially deadly blood diseases at a very early stage.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Zebra Medical Vision provides an AI-based assistant that receives imaging scans and automatically analyzes them for various clinical findings. </a:t>
            </a:r>
            <a:endParaRPr lang="en-US" sz="20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73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DDF4-5E5F-4266-BD01-618D384D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4252" y="759809"/>
            <a:ext cx="10993549" cy="728856"/>
          </a:xfrm>
        </p:spPr>
        <p:txBody>
          <a:bodyPr anchor="ctr" anchorCtr="0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imilar systems</a:t>
            </a:r>
            <a:r>
              <a:rPr lang="en-US" b="1" cap="none" dirty="0">
                <a:solidFill>
                  <a:schemeClr val="tx1"/>
                </a:solidFill>
                <a:latin typeface="Times New Roman"/>
                <a:cs typeface="Times New Roman"/>
              </a:rPr>
              <a:t> (Continued)</a:t>
            </a:r>
            <a:endParaRPr lang="en-US" b="1" dirty="0"/>
          </a:p>
        </p:txBody>
      </p:sp>
      <p:pic>
        <p:nvPicPr>
          <p:cNvPr id="7" name="Picture Placeholder 6" descr="A doctor with his arms crossed&#10;">
            <a:extLst>
              <a:ext uri="{FF2B5EF4-FFF2-40B4-BE49-F238E27FC236}">
                <a16:creationId xmlns:a16="http://schemas.microsoft.com/office/drawing/2014/main" id="{23EFDF58-67CE-479D-9BFD-FE6D788538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759809"/>
            <a:ext cx="3816096" cy="2563197"/>
          </a:xfrm>
        </p:spPr>
      </p:pic>
      <p:pic>
        <p:nvPicPr>
          <p:cNvPr id="9" name="Picture Placeholder 8" descr="A person smiling for the camera">
            <a:extLst>
              <a:ext uri="{FF2B5EF4-FFF2-40B4-BE49-F238E27FC236}">
                <a16:creationId xmlns:a16="http://schemas.microsoft.com/office/drawing/2014/main" id="{4FD4795F-3513-4012-91EE-FA9A56FDF9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3429000"/>
            <a:ext cx="3816096" cy="2962656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36D853-EA47-4D86-90A0-8A1FAEE0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AE8E2-D264-4A2F-ADB8-7F5BA69BF0F3}"/>
              </a:ext>
            </a:extLst>
          </p:cNvPr>
          <p:cNvSpPr/>
          <p:nvPr/>
        </p:nvSpPr>
        <p:spPr>
          <a:xfrm>
            <a:off x="620057" y="1841678"/>
            <a:ext cx="7248939" cy="2962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BioXcel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Therapeutics uses AI to identify and develop new medicines, additionally, the company’s drug re-innovation program employs AI to find new applications for existing drugs or to identify new patients.  </a:t>
            </a:r>
          </a:p>
        </p:txBody>
      </p:sp>
    </p:spTree>
    <p:extLst>
      <p:ext uri="{BB962C8B-B14F-4D97-AF65-F5344CB8AC3E}">
        <p14:creationId xmlns:p14="http://schemas.microsoft.com/office/powerpoint/2010/main" val="396165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E637-6C9C-485F-AF41-E8410EC7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6864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ajor contributions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C4556-246D-4E49-AEDB-521D1C50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D49BF1-E52D-4C76-BE87-09233D12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62539"/>
            <a:ext cx="11029615" cy="4212811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an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system in order to help people to diagnose disease through online without visiting hospital.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assist pathologist.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support doctor and patient.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human error.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time.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3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203FF618-C419-4C54-9B85-B9E4E711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706" y="4002157"/>
            <a:ext cx="4090503" cy="28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56EAB09-A56A-4DE4-9659-3EC2740E6B93}"/>
              </a:ext>
            </a:extLst>
          </p:cNvPr>
          <p:cNvSpPr/>
          <p:nvPr/>
        </p:nvSpPr>
        <p:spPr>
          <a:xfrm>
            <a:off x="477078" y="662609"/>
            <a:ext cx="11277600" cy="755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of the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B0969-B587-4D34-B1B9-0652FFB9694D}"/>
              </a:ext>
            </a:extLst>
          </p:cNvPr>
          <p:cNvSpPr/>
          <p:nvPr/>
        </p:nvSpPr>
        <p:spPr>
          <a:xfrm>
            <a:off x="609600" y="1616765"/>
            <a:ext cx="10972800" cy="3697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will browse for the site and then choose the sign up option(if new user) or login as doctor/patient/admin.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can upload the lesion and can check disease.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can take a appointment of an available doctor.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can fix appointment time with patient and meet with patient via video call.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can control the whole system and update the user.</a:t>
            </a:r>
          </a:p>
        </p:txBody>
      </p:sp>
    </p:spTree>
    <p:extLst>
      <p:ext uri="{BB962C8B-B14F-4D97-AF65-F5344CB8AC3E}">
        <p14:creationId xmlns:p14="http://schemas.microsoft.com/office/powerpoint/2010/main" val="1715400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19C3-A7A6-44A8-8AD2-758A42BA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68" y="100089"/>
            <a:ext cx="9842924" cy="6657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A607B5-67C1-467B-A7D4-1DE91FE6E0D9}"/>
              </a:ext>
            </a:extLst>
          </p:cNvPr>
          <p:cNvSpPr/>
          <p:nvPr/>
        </p:nvSpPr>
        <p:spPr>
          <a:xfrm>
            <a:off x="1482133" y="4559642"/>
            <a:ext cx="7302843" cy="1000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of the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852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BFA64-A286-4B65-9AC4-E8E8CEBAE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3" y="4868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>
                <a:solidFill>
                  <a:schemeClr val="tx1"/>
                </a:solidFill>
              </a:rPr>
              <a:t>Outcome of Sgining in Page: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4E0468E-6D0F-4750-A65D-8D7580A0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32" y="-1187"/>
            <a:ext cx="4572734" cy="4878752"/>
          </a:xfrm>
          <a:prstGeom prst="rect">
            <a:avLst/>
          </a:prstGeom>
        </p:spPr>
      </p:pic>
      <p:pic>
        <p:nvPicPr>
          <p:cNvPr id="7" name="Picture 7" descr="Graphical user interface, application, email, website&#10;&#10;Description automatically generated">
            <a:extLst>
              <a:ext uri="{FF2B5EF4-FFF2-40B4-BE49-F238E27FC236}">
                <a16:creationId xmlns:a16="http://schemas.microsoft.com/office/drawing/2014/main" id="{96AEA8DF-75FC-4273-849C-310093C9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369" y="-1030"/>
            <a:ext cx="4861770" cy="4878438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C23787-7DD9-4B67-8A73-E2A1968F9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338" y="-2783"/>
            <a:ext cx="3758184" cy="4895083"/>
          </a:xfrm>
          <a:prstGeom prst="rect">
            <a:avLst/>
          </a:prstGeom>
        </p:spPr>
      </p:pic>
      <p:sp>
        <p:nvSpPr>
          <p:cNvPr id="10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7CC6E-4B72-4CF2-8C77-C599C3A6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 algn="r" defTabSz="91440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1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48DA-378B-451B-A9FC-B231F8144E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4D3C4-D2BA-4922-AC87-673A1AD3391D}"/>
              </a:ext>
            </a:extLst>
          </p:cNvPr>
          <p:cNvSpPr txBox="1"/>
          <p:nvPr/>
        </p:nvSpPr>
        <p:spPr>
          <a:xfrm>
            <a:off x="189529" y="204952"/>
            <a:ext cx="115193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>
                <a:solidFill>
                  <a:srgbClr val="002060"/>
                </a:solidFill>
              </a:rPr>
              <a:t>Doctor and Patient Platform:</a:t>
            </a: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36A1FB-B4AA-4406-9A7C-FC2D75CB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71" y="1067591"/>
            <a:ext cx="5758068" cy="5606296"/>
          </a:xfrm>
          <a:prstGeom prst="rect">
            <a:avLst/>
          </a:prstGeom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5AB6FD-3090-4189-8133-36323DAB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1067591"/>
            <a:ext cx="6034158" cy="55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9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C1F13-B87A-4B07-80DE-6975D528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US" sz="4800"/>
              <a:t>Proposed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6FF3-D2F9-4913-BED0-CED2B825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997189" cy="29415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For building the model of detect the disease with image or their data, first we downloaded the dataset from Kaggle and other websites. </a:t>
            </a:r>
          </a:p>
          <a:p>
            <a:r>
              <a:rPr lang="en-US" sz="1800"/>
              <a:t>After that we trained the dataset and build the model, got good accuracy and validation.</a:t>
            </a:r>
          </a:p>
          <a:p>
            <a:r>
              <a:rPr lang="en-US" sz="1800"/>
              <a:t>We build the model of multiple diseases like Pneumonia, Melanoma, Covid, Diabetes etc.</a:t>
            </a:r>
          </a:p>
          <a:p>
            <a:r>
              <a:rPr lang="en-US" sz="1800"/>
              <a:t>The working steps are:</a:t>
            </a:r>
          </a:p>
          <a:p>
            <a:endParaRPr lang="en-US" sz="1800"/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1C53B825-2E6E-4C2F-9E3B-EB736CF5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69" y="899437"/>
            <a:ext cx="5192748" cy="499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B8CE-3C2F-4EE3-862B-063CFF7F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/>
              <a:t>Tools and Algorithms: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F1E130-A190-404D-99BD-431CEBF1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21" y="457200"/>
            <a:ext cx="10162720" cy="3455325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EF8DDC-1777-4C51-ADE1-DF4926E7B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139" y="4006749"/>
            <a:ext cx="6235268" cy="180016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Convolutional Neural Network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DENSENET Classification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RESNET Classification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VGG16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Auto-encoder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Random Forest </a:t>
            </a:r>
            <a:r>
              <a:rPr lang="en-US" sz="1200">
                <a:latin typeface="Arial Black"/>
                <a:ea typeface="+mn-lt"/>
                <a:cs typeface="+mn-lt"/>
              </a:rPr>
              <a:t>Classification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TENSORFLOW</a:t>
            </a:r>
          </a:p>
          <a:p>
            <a:pPr>
              <a:lnSpc>
                <a:spcPct val="90000"/>
              </a:lnSpc>
            </a:pPr>
            <a:r>
              <a:rPr lang="en-US" sz="1200">
                <a:latin typeface="Arial Black"/>
              </a:rPr>
              <a:t>Scikit-Learn</a:t>
            </a:r>
          </a:p>
          <a:p>
            <a:pPr>
              <a:lnSpc>
                <a:spcPct val="90000"/>
              </a:lnSpc>
            </a:pPr>
            <a:endParaRPr lang="en-US" sz="1200">
              <a:latin typeface="Arial Black"/>
            </a:endParaRPr>
          </a:p>
          <a:p>
            <a:pPr>
              <a:lnSpc>
                <a:spcPct val="90000"/>
              </a:lnSpc>
            </a:pPr>
            <a:endParaRPr lang="en-US" sz="1200">
              <a:latin typeface="Arial Black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63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1C6D-2105-499D-AAC9-8AA51C7B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701577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US" b="1" cap="none" dirty="0"/>
              <a:t>utcome of the system for Disease Detection: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172DF-96EA-4F88-908B-161810E4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976BB1-14A8-4295-BA86-29BC7D55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78" y="1762539"/>
            <a:ext cx="6533321" cy="50937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5DAFBF-93AE-48A1-BAE8-39A75310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539"/>
            <a:ext cx="5658678" cy="509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183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B37-3ABF-424E-9128-F20C2B72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cap="none" dirty="0">
                <a:solidFill>
                  <a:schemeClr val="tx1"/>
                </a:solidFill>
              </a:rPr>
              <a:t>e</a:t>
            </a:r>
            <a:r>
              <a:rPr lang="en-US" cap="none" dirty="0"/>
              <a:t>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51974-A699-44BC-93B3-F64FE92D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09F5472-CD5D-44F5-B49F-B03634619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235" y="2471957"/>
            <a:ext cx="1193304" cy="159953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7C11D3-9A9A-4AAA-A452-F8CAEDFD544F}"/>
              </a:ext>
            </a:extLst>
          </p:cNvPr>
          <p:cNvSpPr txBox="1"/>
          <p:nvPr/>
        </p:nvSpPr>
        <p:spPr>
          <a:xfrm>
            <a:off x="1402721" y="4147269"/>
            <a:ext cx="162833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dirty="0"/>
              <a:t>Jaynab Sultana</a:t>
            </a:r>
          </a:p>
          <a:p>
            <a:pPr algn="ctr"/>
            <a:r>
              <a:rPr lang="en-US" sz="2000" dirty="0"/>
              <a:t>1721182042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88A77F1B-9568-4444-93B6-5BE65B3F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5491" y="2464536"/>
            <a:ext cx="1193304" cy="16585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327BB-4E8C-48C8-8DF2-32B6E1E8E406}"/>
              </a:ext>
            </a:extLst>
          </p:cNvPr>
          <p:cNvSpPr txBox="1"/>
          <p:nvPr/>
        </p:nvSpPr>
        <p:spPr>
          <a:xfrm>
            <a:off x="4974227" y="4199892"/>
            <a:ext cx="19599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Md. </a:t>
            </a:r>
            <a:r>
              <a:rPr lang="en-US" sz="2000" dirty="0" err="1"/>
              <a:t>Shofiul</a:t>
            </a:r>
            <a:r>
              <a:rPr lang="en-US" sz="2000" dirty="0"/>
              <a:t> Islam</a:t>
            </a:r>
          </a:p>
          <a:p>
            <a:pPr algn="ctr"/>
            <a:r>
              <a:rPr lang="en-US" sz="2000" dirty="0"/>
              <a:t>1712698642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5E0D044A-711D-41AC-A08B-B45B3C20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39684" y="2466633"/>
            <a:ext cx="1193304" cy="16623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437C01-A2C5-4AAE-930B-CBD44A11C2D5}"/>
              </a:ext>
            </a:extLst>
          </p:cNvPr>
          <p:cNvSpPr txBox="1"/>
          <p:nvPr/>
        </p:nvSpPr>
        <p:spPr>
          <a:xfrm>
            <a:off x="8214621" y="4147269"/>
            <a:ext cx="22361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Anika Tahsin Meem </a:t>
            </a:r>
          </a:p>
          <a:p>
            <a:pPr algn="ctr"/>
            <a:r>
              <a:rPr lang="en-US" sz="2000" dirty="0"/>
              <a:t>1721810642 </a:t>
            </a:r>
          </a:p>
        </p:txBody>
      </p:sp>
    </p:spTree>
    <p:extLst>
      <p:ext uri="{BB962C8B-B14F-4D97-AF65-F5344CB8AC3E}">
        <p14:creationId xmlns:p14="http://schemas.microsoft.com/office/powerpoint/2010/main" val="241787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2E95A-3D86-433B-9BA9-2CB15ECD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r>
              <a:rPr lang="en-US" sz="4000"/>
              <a:t> Disease Detect  of Heart Disease and Diabetes: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2D7CD8-5846-4E0F-8AB1-51F018308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" r="1" b="16140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93740F-CBC9-4393-BB22-2B460B62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" r="3094" b="3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497ED-166E-470C-BDFB-56CF4E58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dirty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FBA8-55D6-4FFB-965B-50AF4B96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55337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cap="none" dirty="0">
                <a:solidFill>
                  <a:schemeClr val="tx1"/>
                </a:solidFill>
              </a:rPr>
              <a:t>utcome of the system (</a:t>
            </a:r>
            <a:r>
              <a:rPr lang="en-US" b="1" cap="none" dirty="0" err="1">
                <a:solidFill>
                  <a:schemeClr val="tx1"/>
                </a:solidFill>
              </a:rPr>
              <a:t>VideoChat</a:t>
            </a:r>
            <a:r>
              <a:rPr lang="en-US" b="1" cap="none" dirty="0">
                <a:solidFill>
                  <a:schemeClr val="tx1"/>
                </a:solidFill>
              </a:rPr>
              <a:t>):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748B0A-1E34-4F80-8DCE-CCDFBBC1FF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4" y="1374665"/>
            <a:ext cx="6087202" cy="4998830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FA92FEE-543A-463B-89C4-B01189E58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FC9802-6B5E-4D88-838A-EDD8B5F0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9E0F730-EDC5-42A8-8B76-7AB39601B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" t="67" r="153" b="5229"/>
          <a:stretch/>
        </p:blipFill>
        <p:spPr>
          <a:xfrm>
            <a:off x="6100452" y="1373352"/>
            <a:ext cx="6087459" cy="49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62" y="5491397"/>
            <a:ext cx="7560000" cy="1119468"/>
          </a:xfrm>
        </p:spPr>
        <p:txBody>
          <a:bodyPr/>
          <a:lstStyle/>
          <a:p>
            <a:r>
              <a:rPr lang="en-GB" dirty="0"/>
              <a:t>Flowchart of the healthcare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30BBF4-BB2D-483A-A170-5EE3C174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4" y="20542"/>
            <a:ext cx="1161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138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92F8-8CA0-4216-808E-BCF1E34D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/>
          <a:lstStyle/>
          <a:p>
            <a:r>
              <a:rPr lang="en-US" b="1" dirty="0"/>
              <a:t>Summary</a:t>
            </a:r>
          </a:p>
        </p:txBody>
      </p:sp>
      <p:pic>
        <p:nvPicPr>
          <p:cNvPr id="11" name="Picture Placeholder 10" descr="Two people looking at a paper&#10;">
            <a:extLst>
              <a:ext uri="{FF2B5EF4-FFF2-40B4-BE49-F238E27FC236}">
                <a16:creationId xmlns:a16="http://schemas.microsoft.com/office/drawing/2014/main" id="{CCB647CF-2AAB-45DF-86A9-63D8063F12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800" y="768096"/>
            <a:ext cx="2578608" cy="2816352"/>
          </a:xfrm>
        </p:spPr>
      </p:pic>
      <p:pic>
        <p:nvPicPr>
          <p:cNvPr id="15" name="Picture Placeholder 14" descr="A picture containing a nurse and child">
            <a:extLst>
              <a:ext uri="{FF2B5EF4-FFF2-40B4-BE49-F238E27FC236}">
                <a16:creationId xmlns:a16="http://schemas.microsoft.com/office/drawing/2014/main" id="{75C485B9-17CC-4622-BC83-361CFF6D52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2288" y="768096"/>
            <a:ext cx="2578608" cy="281635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65D3-BB45-4A0E-A1BC-1FAA2496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688" y="3971327"/>
            <a:ext cx="9081780" cy="2336708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HealthMate would be able to diagnose diseases at a faster rate than other alternative methods. It can save time for both patients and doctors. HealthMate will improve the relationship between doctors and patients. It will be a reliable and productive web platform for patients and doctors.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B0D3-5484-4E9A-B4AE-2957B71E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6" descr="A picture containing person, holding, hand&#10;&#10;Description automatically generated">
            <a:extLst>
              <a:ext uri="{FF2B5EF4-FFF2-40B4-BE49-F238E27FC236}">
                <a16:creationId xmlns:a16="http://schemas.microsoft.com/office/drawing/2014/main" id="{08A2733B-548D-47E5-B8E6-815424494A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7114" r="27114"/>
          <a:stretch/>
        </p:blipFill>
        <p:spPr/>
      </p:pic>
      <p:pic>
        <p:nvPicPr>
          <p:cNvPr id="12" name="Picture 13" descr="A picture containing person, indoor, people, working&#10;&#10;Description automatically generated">
            <a:extLst>
              <a:ext uri="{FF2B5EF4-FFF2-40B4-BE49-F238E27FC236}">
                <a16:creationId xmlns:a16="http://schemas.microsoft.com/office/drawing/2014/main" id="{596FDB06-C5FE-4B6F-BAB6-104DAC96F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9491" r="19491"/>
          <a:stretch/>
        </p:blipFill>
        <p:spPr/>
      </p:pic>
    </p:spTree>
    <p:extLst>
      <p:ext uri="{BB962C8B-B14F-4D97-AF65-F5344CB8AC3E}">
        <p14:creationId xmlns:p14="http://schemas.microsoft.com/office/powerpoint/2010/main" val="22871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E121-50CD-47D2-A861-5A1C9C29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53" y="77020"/>
            <a:ext cx="3568661" cy="1872388"/>
          </a:xfrm>
        </p:spPr>
        <p:txBody>
          <a:bodyPr/>
          <a:lstStyle/>
          <a:p>
            <a:r>
              <a:rPr lang="en-US" b="1" dirty="0"/>
              <a:t>Future Work 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7E56C6-0082-49AE-B9B5-AD3B06F9E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39" y="2476224"/>
            <a:ext cx="7225075" cy="19027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5020102010507070707" pitchFamily="18" charset="2"/>
              <a:buChar char="•"/>
            </a:pPr>
            <a:r>
              <a:rPr lang="en-US" sz="2500" dirty="0">
                <a:solidFill>
                  <a:schemeClr val="tx1"/>
                </a:solidFill>
                <a:ea typeface="+mn-lt"/>
                <a:cs typeface="+mn-lt"/>
              </a:rPr>
              <a:t>Will try to improve the Disease detection model accuracy more higher.</a:t>
            </a:r>
            <a:endParaRPr lang="en-US" sz="25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5020102010507070707" pitchFamily="18" charset="2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/>
                <a:cs typeface="Times New Roman"/>
              </a:rPr>
              <a:t>It will become a more efficient system and reliable system to the user.</a:t>
            </a:r>
            <a:endParaRPr lang="en-US" sz="2500">
              <a:solidFill>
                <a:schemeClr val="tx1"/>
              </a:solidFill>
              <a:latin typeface="Gill Sans MT"/>
              <a:cs typeface="Times New Roman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5020102010507070707" pitchFamily="18" charset="2"/>
              <a:buChar char="•"/>
            </a:pPr>
            <a:r>
              <a:rPr lang="en-US" sz="2500" dirty="0">
                <a:solidFill>
                  <a:schemeClr val="tx1"/>
                </a:solidFill>
                <a:latin typeface="Times New Roman"/>
                <a:cs typeface="Times New Roman"/>
              </a:rPr>
              <a:t>Our system will be available in website platform.</a:t>
            </a:r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D2D6A-0D81-4DB3-B4BF-C41405FF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3A74E4D-839B-42D8-8766-CE9BBE3D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671651-E6EC-4E5D-B237-4DC74E5E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5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800000" flipV="1">
            <a:off x="631993" y="3735137"/>
            <a:ext cx="3712226" cy="8653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imes New Roman"/>
                <a:cs typeface="Times New Roman"/>
              </a:rPr>
              <a:t>THANK</a:t>
            </a:r>
            <a:br>
              <a:rPr lang="en-US" sz="4000" b="1" dirty="0">
                <a:solidFill>
                  <a:srgbClr val="002060"/>
                </a:solidFill>
                <a:latin typeface="Times New Roman"/>
                <a:cs typeface="Times New Roman"/>
              </a:rPr>
            </a:br>
            <a:r>
              <a:rPr lang="en-US" sz="4000" b="1" dirty="0">
                <a:solidFill>
                  <a:srgbClr val="002060"/>
                </a:solidFill>
                <a:latin typeface="Times New Roman"/>
                <a:cs typeface="Times New Roman"/>
              </a:rPr>
              <a:t>YOU</a:t>
            </a:r>
            <a:br>
              <a:rPr lang="en-US" sz="4000" b="1" dirty="0">
                <a:solidFill>
                  <a:srgbClr val="002060"/>
                </a:solidFill>
                <a:latin typeface="Times New Roman"/>
                <a:cs typeface="Times New Roman"/>
              </a:rPr>
            </a:br>
            <a:r>
              <a:rPr lang="en-US" sz="4000" b="1" dirty="0">
                <a:solidFill>
                  <a:srgbClr val="002060"/>
                </a:solidFill>
                <a:latin typeface="Times New Roman"/>
                <a:ea typeface="+mj-lt"/>
                <a:cs typeface="Times New Roman"/>
              </a:rPr>
              <a:t>Everyone...</a:t>
            </a:r>
            <a:endParaRPr lang="en-US" sz="4000" dirty="0">
              <a:solidFill>
                <a:srgbClr val="002060"/>
              </a:solidFill>
              <a:ea typeface="+mj-lt"/>
              <a:cs typeface="+mj-lt"/>
            </a:endParaRPr>
          </a:p>
          <a:p>
            <a:endParaRPr lang="en-US" sz="4000" dirty="0">
              <a:solidFill>
                <a:srgbClr val="002060"/>
              </a:solidFill>
            </a:endParaRPr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344" y="0"/>
            <a:ext cx="7534656" cy="6858000"/>
          </a:xfrm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7436"/>
            <a:ext cx="5236512" cy="84086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utline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resentation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993913"/>
            <a:ext cx="3661622" cy="5396651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Fast and accurate healthcare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Problem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AI Healthcare Market Size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Objectives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Similar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Major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System Architecture of the HealthMate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Outcome of Signing in page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Doctor and Patient platform after login.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Proposed model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Tools and Algorithms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Disease Detects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Outcome of the system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Flowchart of the 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ealthMate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Future Work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A stethoscope ">
            <a:extLst>
              <a:ext uri="{FF2B5EF4-FFF2-40B4-BE49-F238E27FC236}">
                <a16:creationId xmlns:a16="http://schemas.microsoft.com/office/drawing/2014/main" id="{7F61309D-C856-4938-ADC7-424523E494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366" y="640080"/>
            <a:ext cx="2989821" cy="5751576"/>
          </a:xfrm>
        </p:spPr>
      </p:pic>
      <p:pic>
        <p:nvPicPr>
          <p:cNvPr id="9" name="Picture Placeholder 8" descr="Doctors in surgery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720" y="640080"/>
            <a:ext cx="3703320" cy="5751576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30239"/>
            <a:ext cx="3475915" cy="6154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237032"/>
            <a:ext cx="6488797" cy="518688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Artificial Intelligence, the lives of patients, doctors and the tasks of hospital administrators have become easier.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artificial intelligence in healthcare is increasing day by day.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provides advanced applications in healthcare.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advancement, AI tools and technology have contributed to the rapid growth of AI in healthcare.</a:t>
            </a:r>
          </a:p>
        </p:txBody>
      </p:sp>
      <p:pic>
        <p:nvPicPr>
          <p:cNvPr id="10" name="Picture Placeholder 9" descr="A doctor with his arms crossed">
            <a:extLst>
              <a:ext uri="{FF2B5EF4-FFF2-40B4-BE49-F238E27FC236}">
                <a16:creationId xmlns:a16="http://schemas.microsoft.com/office/drawing/2014/main" id="{24A8453A-33BC-42B9-9F32-A38E7F1AC2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1704" y="4233672"/>
            <a:ext cx="705016" cy="2139696"/>
          </a:xfrm>
        </p:spPr>
      </p:pic>
      <p:pic>
        <p:nvPicPr>
          <p:cNvPr id="12" name="Picture Placeholder 11" descr="A smiling doctor with a stethoscope and patient">
            <a:extLst>
              <a:ext uri="{FF2B5EF4-FFF2-40B4-BE49-F238E27FC236}">
                <a16:creationId xmlns:a16="http://schemas.microsoft.com/office/drawing/2014/main" id="{F2F92A19-D60A-4D6C-8103-E5036EBC0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720" y="4233672"/>
            <a:ext cx="3703320" cy="213969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Placeholder 7" descr="doctor talking to patient">
            <a:extLst>
              <a:ext uri="{FF2B5EF4-FFF2-40B4-BE49-F238E27FC236}">
                <a16:creationId xmlns:a16="http://schemas.microsoft.com/office/drawing/2014/main" id="{86357C99-DEFC-4892-8C64-EF1482AB3E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r="16416"/>
          <a:stretch/>
        </p:blipFill>
        <p:spPr>
          <a:xfrm>
            <a:off x="7341704" y="630238"/>
            <a:ext cx="4404209" cy="3521075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4489-FC73-422D-B916-0D61046F5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60" y="603505"/>
            <a:ext cx="11474315" cy="72487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F</a:t>
            </a:r>
            <a:r>
              <a:rPr lang="en-US" b="1" cap="none">
                <a:latin typeface="Times New Roman"/>
                <a:cs typeface="Times New Roman"/>
              </a:rPr>
              <a:t>ast and accurate healthcare system:</a:t>
            </a: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6" name="Picture Placeholder 5" descr="A smiling doctor with a stethoscope and a child and mom">
            <a:extLst>
              <a:ext uri="{FF2B5EF4-FFF2-40B4-BE49-F238E27FC236}">
                <a16:creationId xmlns:a16="http://schemas.microsoft.com/office/drawing/2014/main" id="{2E4C2C15-C217-4490-A3A7-E98F49FDF0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59" y="1656522"/>
            <a:ext cx="11292840" cy="404447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984B11-C73F-4DCA-9DBF-7FFD28F67F8F}"/>
              </a:ext>
            </a:extLst>
          </p:cNvPr>
          <p:cNvSpPr/>
          <p:nvPr/>
        </p:nvSpPr>
        <p:spPr>
          <a:xfrm>
            <a:off x="617259" y="1656522"/>
            <a:ext cx="11474315" cy="442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fast and accurate healthcare system is a computer program which enables users to identify simple to large diseases, to connect with doctors through video chat, and to get prescriptions through message.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and accurate Healthcare System are typically designed to: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 patient support.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Detect disease with high accuracy.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Take appointment of doctor through video call and get prescription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09B8048-99F6-4526-9CAE-6A78153B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0338" b="10338"/>
          <a:stretch>
            <a:fillRect/>
          </a:stretch>
        </p:blipFill>
        <p:spPr>
          <a:xfrm>
            <a:off x="449263" y="1226489"/>
            <a:ext cx="11293475" cy="5134554"/>
          </a:xfr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C254B76-5C42-44A3-86EF-4B49B099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63" y="603250"/>
            <a:ext cx="10993437" cy="62323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 and accurate healthcare system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3938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E4ED-A01E-4EEE-BAB3-F66C86F2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62020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roblem statements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FACE5-0C67-483B-8BC7-0D4E6D62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DF146-0BD4-44A8-BC7C-86E1706C14FF}"/>
              </a:ext>
            </a:extLst>
          </p:cNvPr>
          <p:cNvSpPr/>
          <p:nvPr/>
        </p:nvSpPr>
        <p:spPr>
          <a:xfrm>
            <a:off x="581192" y="1553818"/>
            <a:ext cx="11029616" cy="375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not many sites available in online that allow us to identify multiple disease.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Going to medical or hospital and getting tested are money and time consuming.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Misdiagnosing and medical errors.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 lots of data to handle which is not easy for human.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Lacking of efficiency and productivity in providing care delivery.</a:t>
            </a:r>
          </a:p>
        </p:txBody>
      </p:sp>
    </p:spTree>
    <p:extLst>
      <p:ext uri="{BB962C8B-B14F-4D97-AF65-F5344CB8AC3E}">
        <p14:creationId xmlns:p14="http://schemas.microsoft.com/office/powerpoint/2010/main" val="35512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166B-6235-42C1-AD79-FA403CDD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67321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cap="none" dirty="0"/>
              <a:t>I</a:t>
            </a:r>
            <a:r>
              <a:rPr lang="en-US" dirty="0"/>
              <a:t> </a:t>
            </a:r>
            <a:r>
              <a:rPr lang="en-US" cap="none" dirty="0"/>
              <a:t>healthcare market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8480-7ECE-4442-8341-11676B29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C9861-0D4A-4CCE-B563-150BB3C74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DDDB6-1311-4F9E-B687-89CFBA1F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5CE9D94-00E3-4F84-8863-949FF71FC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78" y="1719072"/>
            <a:ext cx="9899374" cy="4581862"/>
          </a:xfrm>
        </p:spPr>
      </p:pic>
    </p:spTree>
    <p:extLst>
      <p:ext uri="{BB962C8B-B14F-4D97-AF65-F5344CB8AC3E}">
        <p14:creationId xmlns:p14="http://schemas.microsoft.com/office/powerpoint/2010/main" val="212337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DE4E-F7AF-4563-B6F4-DD8C6898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6202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10A56F-A97A-49B9-8EFA-913D80236C6A}"/>
              </a:ext>
            </a:extLst>
          </p:cNvPr>
          <p:cNvSpPr/>
          <p:nvPr/>
        </p:nvSpPr>
        <p:spPr>
          <a:xfrm>
            <a:off x="689113" y="1762540"/>
            <a:ext cx="11131826" cy="306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would be able to serve user with efficiency.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help patient to check if they have selected disease or not.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would be able to take appointment of a doctor.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can provide his best service through </a:t>
            </a:r>
            <a:r>
              <a:rPr lang="en-US" sz="20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HealthMate</a:t>
            </a: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 will be able to talk patients through video call.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30A6B1-7002-4B19-BA42-805B307E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95" y="3604720"/>
            <a:ext cx="4369018" cy="33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8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_Win32_JB_SL_v2.potx" id="{1C1B9226-0BCF-4F11-8C9C-4780CC1ABB3B}" vid="{6B91BC45-CF1E-4756-9009-7BE00F9B25C3}"/>
    </a:ext>
  </a:extLst>
</a:theme>
</file>

<file path=ppt/theme/theme2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2082</TotalTime>
  <Words>856</Words>
  <Application>Microsoft Office PowerPoint</Application>
  <PresentationFormat>Widescreen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</vt:lpstr>
      <vt:lpstr>Arial Black</vt:lpstr>
      <vt:lpstr>Calibri</vt:lpstr>
      <vt:lpstr>Courier New</vt:lpstr>
      <vt:lpstr>Gill Sans MT</vt:lpstr>
      <vt:lpstr>Times New Roman</vt:lpstr>
      <vt:lpstr>Wingdings</vt:lpstr>
      <vt:lpstr>Wingdings 2</vt:lpstr>
      <vt:lpstr>DividendVTI</vt:lpstr>
      <vt:lpstr>Office Theme</vt:lpstr>
      <vt:lpstr>‘Healthmate’: Utilizing Artificial Intelligence for Sustaining a Fast And accurate Healthcare System </vt:lpstr>
      <vt:lpstr>team</vt:lpstr>
      <vt:lpstr>Outline of the presentation  </vt:lpstr>
      <vt:lpstr>Introduction</vt:lpstr>
      <vt:lpstr>Fast and accurate healthcare system:</vt:lpstr>
      <vt:lpstr>Fast and accurate healthcare system</vt:lpstr>
      <vt:lpstr>Problem statements</vt:lpstr>
      <vt:lpstr>AI healthcare market size</vt:lpstr>
      <vt:lpstr>Objectives</vt:lpstr>
      <vt:lpstr>Similar systems</vt:lpstr>
      <vt:lpstr>Similar systems (Continued)</vt:lpstr>
      <vt:lpstr>Major contributions</vt:lpstr>
      <vt:lpstr>PowerPoint Presentation</vt:lpstr>
      <vt:lpstr>PowerPoint Presentation</vt:lpstr>
      <vt:lpstr>Outcome of Sgining in Page:</vt:lpstr>
      <vt:lpstr>PowerPoint Presentation</vt:lpstr>
      <vt:lpstr>Proposed Model:</vt:lpstr>
      <vt:lpstr>Tools and Algorithms:</vt:lpstr>
      <vt:lpstr>Outcome of the system for Disease Detection:</vt:lpstr>
      <vt:lpstr> Disease Detect  of Heart Disease and Diabetes:</vt:lpstr>
      <vt:lpstr>Outcome of the system (VideoChat):</vt:lpstr>
      <vt:lpstr>Flowchart of the healthcare system</vt:lpstr>
      <vt:lpstr>Summary</vt:lpstr>
      <vt:lpstr>Future Work :</vt:lpstr>
      <vt:lpstr>THANK YOU Everyone...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Artificial Intelligence for Sustaining a Fast And accurate Healthcare System</dc:title>
  <dc:creator>Kamrul Huq Maroof</dc:creator>
  <cp:lastModifiedBy>Kamrul Huq Maroof</cp:lastModifiedBy>
  <cp:revision>288</cp:revision>
  <dcterms:created xsi:type="dcterms:W3CDTF">2021-08-31T05:51:17Z</dcterms:created>
  <dcterms:modified xsi:type="dcterms:W3CDTF">2021-09-07T17:12:35Z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